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2" r:id="rId5"/>
    <p:sldId id="284" r:id="rId6"/>
    <p:sldId id="285" r:id="rId7"/>
    <p:sldId id="286" r:id="rId8"/>
    <p:sldId id="287" r:id="rId9"/>
    <p:sldId id="288" r:id="rId10"/>
    <p:sldId id="291" r:id="rId11"/>
    <p:sldId id="292" r:id="rId12"/>
    <p:sldId id="290" r:id="rId13"/>
    <p:sldId id="2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B38"/>
    <a:srgbClr val="455F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9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33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977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8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1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386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9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17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43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1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5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146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789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ood on a table">
            <a:extLst>
              <a:ext uri="{FF2B5EF4-FFF2-40B4-BE49-F238E27FC236}">
                <a16:creationId xmlns:a16="http://schemas.microsoft.com/office/drawing/2014/main" id="{46FD3043-02B3-4F91-A2CB-FF01D76F3F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561" b="4561"/>
          <a:stretch/>
        </p:blipFill>
        <p:spPr>
          <a:xfrm>
            <a:off x="-174046" y="-214083"/>
            <a:ext cx="12540091" cy="7286166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Vegetarian/vegan Restaurants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30D41-D3A4-4CFC-91DC-62E6A5AE5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</a:rPr>
              <a:t>Expansion to EUROPE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87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n holding up open sign">
            <a:extLst>
              <a:ext uri="{FF2B5EF4-FFF2-40B4-BE49-F238E27FC236}">
                <a16:creationId xmlns:a16="http://schemas.microsoft.com/office/drawing/2014/main" id="{46FD3043-02B3-4F91-A2CB-FF01D76F3FD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757" b="4757"/>
          <a:stretch/>
        </p:blipFill>
        <p:spPr>
          <a:xfrm>
            <a:off x="-174046" y="-214083"/>
            <a:ext cx="12540091" cy="7286166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NEXT STOP: LONDON!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30D41-D3A4-4CFC-91DC-62E6A5AE5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</a:rPr>
              <a:t>Expansion to EUROPE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5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5098-D98C-43CF-A496-07B53A26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B5061-FCC7-42DD-A0A5-FE080290F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client is looking to expand their successful vegetarian/vegan restaurant chain </a:t>
            </a:r>
          </a:p>
          <a:p>
            <a:pPr lvl="1"/>
            <a:r>
              <a:rPr lang="en-US" dirty="0"/>
              <a:t>Current restaurants are dotted all over North America</a:t>
            </a:r>
          </a:p>
          <a:p>
            <a:pPr lvl="1"/>
            <a:endParaRPr lang="en-US" dirty="0"/>
          </a:p>
          <a:p>
            <a:r>
              <a:rPr lang="en-US" dirty="0"/>
              <a:t>Which European capital cities would be suitable for the first pilot restaurant(s)?</a:t>
            </a:r>
          </a:p>
          <a:p>
            <a:pPr lvl="1"/>
            <a:r>
              <a:rPr lang="en-US" dirty="0"/>
              <a:t>Limited to Western- and Northern Europe</a:t>
            </a:r>
          </a:p>
        </p:txBody>
      </p:sp>
    </p:spTree>
    <p:extLst>
      <p:ext uri="{BB962C8B-B14F-4D97-AF65-F5344CB8AC3E}">
        <p14:creationId xmlns:p14="http://schemas.microsoft.com/office/powerpoint/2010/main" val="3102007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C53145-B7EB-401B-8AA8-EE57A2A70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CITIES TO BE INCLUDED IN STUDY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761B55-46E9-407A-926B-9375AA794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807591"/>
          </a:xfrm>
        </p:spPr>
        <p:txBody>
          <a:bodyPr numCol="1">
            <a:normAutofit/>
          </a:bodyPr>
          <a:lstStyle/>
          <a:p>
            <a:r>
              <a:rPr lang="en-US" dirty="0"/>
              <a:t>The client has given us a list of cities to explore:</a:t>
            </a:r>
          </a:p>
          <a:p>
            <a:pPr lvl="1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6A9468-9795-4ED4-83BF-5D311269C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3BABCAF1-18C0-4CD4-94F5-4AEF4F1A5E54}"/>
              </a:ext>
            </a:extLst>
          </p:cNvPr>
          <p:cNvSpPr txBox="1">
            <a:spLocks/>
          </p:cNvSpPr>
          <p:nvPr/>
        </p:nvSpPr>
        <p:spPr>
          <a:xfrm>
            <a:off x="5066797" y="1710613"/>
            <a:ext cx="6650991" cy="3477208"/>
          </a:xfrm>
          <a:prstGeom prst="rect">
            <a:avLst/>
          </a:prstGeom>
        </p:spPr>
        <p:txBody>
          <a:bodyPr vert="horz" lIns="91440" tIns="45720" rIns="91440" bIns="45720" numCol="2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Vienna, Austria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Brussels, Belgium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Prague, Czech Republic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Copenhagen, Denmark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Helsinki, Finland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Paris, France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Berlin, Germany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Rome, Italy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Dublin, Ireland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Amsterdam, The Netherlands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Oslo, Norway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Warsaw, Poland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Lisbon, Portugal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Madrid, Spain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Stockholm, Sweden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Bern, Switzerland</a:t>
            </a:r>
          </a:p>
          <a:p>
            <a:pPr marL="630000" marR="0" lvl="1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9CB38"/>
              </a:buClr>
              <a:buSzPct val="92000"/>
              <a:buFont typeface="Wingdings 2" panose="05020102010507070707" pitchFamily="18" charset="2"/>
              <a:buChar char="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55F51"/>
                </a:solidFill>
                <a:effectLst/>
                <a:uLnTx/>
                <a:uFillTx/>
                <a:latin typeface="Franklin Gothic Book" panose="020B0502020104020203"/>
                <a:ea typeface="+mn-ea"/>
                <a:cs typeface="+mn-cs"/>
              </a:rPr>
              <a:t>London, United Kingdom</a:t>
            </a:r>
            <a:endParaRPr lang="en-US" sz="1400" dirty="0"/>
          </a:p>
        </p:txBody>
      </p:sp>
      <p:pic>
        <p:nvPicPr>
          <p:cNvPr id="17" name="Picture 16" descr="Top view of peas and peapods">
            <a:extLst>
              <a:ext uri="{FF2B5EF4-FFF2-40B4-BE49-F238E27FC236}">
                <a16:creationId xmlns:a16="http://schemas.microsoft.com/office/drawing/2014/main" id="{CEB8B966-DCCB-4FCB-9A11-3FC28D4612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67" r="16667"/>
          <a:stretch/>
        </p:blipFill>
        <p:spPr>
          <a:xfrm>
            <a:off x="767857" y="2836654"/>
            <a:ext cx="3031852" cy="303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111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36825-DC4D-44D0-92EA-80F2C39FC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to be included in study</a:t>
            </a:r>
          </a:p>
        </p:txBody>
      </p:sp>
      <p:pic>
        <p:nvPicPr>
          <p:cNvPr id="6" name="Content Placeholder 5" descr="Close-up of fresh spinach">
            <a:extLst>
              <a:ext uri="{FF2B5EF4-FFF2-40B4-BE49-F238E27FC236}">
                <a16:creationId xmlns:a16="http://schemas.microsoft.com/office/drawing/2014/main" id="{AA5CED2F-9A61-4B28-BFD5-3F49DBD14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6675" r="16675"/>
          <a:stretch/>
        </p:blipFill>
        <p:spPr>
          <a:xfrm>
            <a:off x="767858" y="2806194"/>
            <a:ext cx="3031852" cy="3031852"/>
          </a:xfr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81A0F88-FB7F-44D0-9B41-1AB4308F756B}"/>
              </a:ext>
            </a:extLst>
          </p:cNvPr>
          <p:cNvSpPr txBox="1">
            <a:spLocks/>
          </p:cNvSpPr>
          <p:nvPr/>
        </p:nvSpPr>
        <p:spPr>
          <a:xfrm>
            <a:off x="4900928" y="1179829"/>
            <a:ext cx="6650991" cy="5062351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Various types of data has been collected about the countries and cities</a:t>
            </a:r>
          </a:p>
          <a:p>
            <a:pPr lvl="1"/>
            <a:r>
              <a:rPr lang="en-US" dirty="0"/>
              <a:t>Proportion of vegetarians and vegans in the population</a:t>
            </a:r>
          </a:p>
          <a:p>
            <a:pPr lvl="1"/>
            <a:r>
              <a:rPr lang="en-US" dirty="0"/>
              <a:t>Current vegetarian/vegan restaurants in the city center</a:t>
            </a:r>
          </a:p>
          <a:p>
            <a:pPr lvl="1"/>
            <a:r>
              <a:rPr lang="en-US" dirty="0"/>
              <a:t>Median disposable income per household</a:t>
            </a:r>
          </a:p>
        </p:txBody>
      </p:sp>
    </p:spTree>
    <p:extLst>
      <p:ext uri="{BB962C8B-B14F-4D97-AF65-F5344CB8AC3E}">
        <p14:creationId xmlns:p14="http://schemas.microsoft.com/office/powerpoint/2010/main" val="485958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E4A9-E743-4D64-97DA-F648C99E9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methods used in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E51DE-8B44-4B97-8DA6-F9309939B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data is included using a </a:t>
            </a:r>
            <a:r>
              <a:rPr lang="en-US" b="1" dirty="0">
                <a:solidFill>
                  <a:srgbClr val="92D050"/>
                </a:solidFill>
              </a:rPr>
              <a:t>linear regression model</a:t>
            </a:r>
            <a:r>
              <a:rPr lang="en-US" dirty="0"/>
              <a:t>, trained with the other cities</a:t>
            </a:r>
          </a:p>
          <a:p>
            <a:r>
              <a:rPr lang="en-US" dirty="0"/>
              <a:t>Cities are clustered using a </a:t>
            </a:r>
            <a:r>
              <a:rPr lang="en-US" b="1" dirty="0">
                <a:solidFill>
                  <a:srgbClr val="92D050"/>
                </a:solidFill>
              </a:rPr>
              <a:t>k-means algorithm</a:t>
            </a:r>
          </a:p>
          <a:p>
            <a:pPr lvl="1"/>
            <a:r>
              <a:rPr lang="en-US" dirty="0">
                <a:solidFill>
                  <a:srgbClr val="455F51"/>
                </a:solidFill>
              </a:rPr>
              <a:t>In 5 separate clusters</a:t>
            </a:r>
          </a:p>
          <a:p>
            <a:r>
              <a:rPr lang="en-US" dirty="0">
                <a:solidFill>
                  <a:srgbClr val="455F51"/>
                </a:solidFill>
              </a:rPr>
              <a:t>Features are scaled using a </a:t>
            </a:r>
            <a:r>
              <a:rPr lang="en-US" b="1" dirty="0">
                <a:solidFill>
                  <a:srgbClr val="92D050"/>
                </a:solidFill>
              </a:rPr>
              <a:t>robust scaler</a:t>
            </a:r>
            <a:endParaRPr lang="en-US" dirty="0">
              <a:solidFill>
                <a:srgbClr val="455F5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63BB7-1E55-42A1-93F2-FE8F374DE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Green leafy vegetables on the table">
            <a:extLst>
              <a:ext uri="{FF2B5EF4-FFF2-40B4-BE49-F238E27FC236}">
                <a16:creationId xmlns:a16="http://schemas.microsoft.com/office/drawing/2014/main" id="{8DAA561A-70D3-44E1-9720-8B21A4E14B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94" r="14494"/>
          <a:stretch/>
        </p:blipFill>
        <p:spPr>
          <a:xfrm>
            <a:off x="767857" y="2836654"/>
            <a:ext cx="3031852" cy="303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482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4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9" name="Rectangle 18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69927D45-2239-42F6-BF44-50D55ADA9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0" name="Rectangle 20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F81B31-9FAB-448C-AC5C-F26E19238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0610" y="5337721"/>
            <a:ext cx="7985759" cy="8688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RESULTS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D44687-D9C0-4B09-B9B6-EF0B7331ACED}"/>
              </a:ext>
            </a:extLst>
          </p:cNvPr>
          <p:cNvCxnSpPr>
            <a:cxnSpLocks/>
          </p:cNvCxnSpPr>
          <p:nvPr/>
        </p:nvCxnSpPr>
        <p:spPr>
          <a:xfrm flipV="1">
            <a:off x="4131906" y="5495731"/>
            <a:ext cx="392818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D9FA7B2-5881-479F-BB15-C005994DEB31}"/>
              </a:ext>
            </a:extLst>
          </p:cNvPr>
          <p:cNvSpPr txBox="1">
            <a:spLocks/>
          </p:cNvSpPr>
          <p:nvPr/>
        </p:nvSpPr>
        <p:spPr>
          <a:xfrm>
            <a:off x="8763753" y="34503"/>
            <a:ext cx="3366156" cy="4658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134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EA9A0-152F-4925-9413-52278679C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CLUSTERED CITIES (SLIDE 1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AE594-2696-47B4-A84E-2BB2D02C3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Based on the features (% of vegetarians/vegans, # of vegetarian/vegan restaurants, and disposable income), cities have been clustered into 5 groups</a:t>
            </a:r>
          </a:p>
          <a:p>
            <a:endParaRPr lang="en-US" dirty="0"/>
          </a:p>
          <a:p>
            <a:r>
              <a:rPr lang="en-US" dirty="0"/>
              <a:t>Cluster 0: low number of vegetarians/vegans, medium number of current vegetarian/vegan restaurants, low disposable income.</a:t>
            </a:r>
          </a:p>
          <a:p>
            <a:pPr lvl="1"/>
            <a:r>
              <a:rPr lang="en-US" dirty="0"/>
              <a:t>Prague, Paris, Lisbon and Madrid</a:t>
            </a:r>
          </a:p>
          <a:p>
            <a:r>
              <a:rPr lang="en-US" dirty="0"/>
              <a:t>Cluster 1: </a:t>
            </a:r>
            <a:r>
              <a:rPr lang="en-US" b="1" dirty="0">
                <a:solidFill>
                  <a:srgbClr val="99CB38"/>
                </a:solidFill>
              </a:rPr>
              <a:t>high</a:t>
            </a:r>
            <a:r>
              <a:rPr lang="en-US" dirty="0"/>
              <a:t> number of vegetarians/vegans, medium-to-high number of current vegetarian/vegan restaurants, medium-to-high disposable income.</a:t>
            </a:r>
          </a:p>
          <a:p>
            <a:pPr lvl="1"/>
            <a:r>
              <a:rPr lang="en-US" dirty="0"/>
              <a:t>Vienna, Brussels, Copenhagen, Helsinki, Berlin, Rome, Dublin and Stockholm</a:t>
            </a:r>
          </a:p>
          <a:p>
            <a:r>
              <a:rPr lang="en-US" dirty="0"/>
              <a:t>Cluster 2: </a:t>
            </a:r>
            <a:r>
              <a:rPr lang="en-US" sz="2100" b="1" dirty="0">
                <a:solidFill>
                  <a:srgbClr val="99CB38"/>
                </a:solidFill>
              </a:rPr>
              <a:t>very high </a:t>
            </a:r>
            <a:r>
              <a:rPr lang="en-US" dirty="0"/>
              <a:t>number of vegetarians/vegans, </a:t>
            </a:r>
            <a:r>
              <a:rPr lang="en-US" sz="2100" b="1" dirty="0">
                <a:solidFill>
                  <a:srgbClr val="99CB38"/>
                </a:solidFill>
              </a:rPr>
              <a:t>very high </a:t>
            </a:r>
            <a:r>
              <a:rPr lang="en-US" dirty="0"/>
              <a:t>number of current vegetarian/vegan restaurants, medium disposable income.</a:t>
            </a:r>
          </a:p>
          <a:p>
            <a:pPr lvl="1"/>
            <a:r>
              <a:rPr lang="en-US" dirty="0"/>
              <a:t>London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AF24B-BC80-4CED-983C-EC93C3B2FD9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5" descr="Asparagus in bundles">
            <a:extLst>
              <a:ext uri="{FF2B5EF4-FFF2-40B4-BE49-F238E27FC236}">
                <a16:creationId xmlns:a16="http://schemas.microsoft.com/office/drawing/2014/main" id="{8976124C-CD6C-46B4-8322-A67D6B0FBC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00" r="12500"/>
          <a:stretch/>
        </p:blipFill>
        <p:spPr>
          <a:xfrm>
            <a:off x="767858" y="2806194"/>
            <a:ext cx="3031852" cy="303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208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EA9A0-152F-4925-9413-52278679C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CLUSTERED CITIES (SLIDE 2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AE594-2696-47B4-A84E-2BB2D02C3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361610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Based on the features (% of vegetarians/vegans, # of vegetarian/vegan restaurants, and disposable income), cities have been clustered into 5 groups</a:t>
            </a:r>
          </a:p>
          <a:p>
            <a:endParaRPr lang="en-US" dirty="0"/>
          </a:p>
          <a:p>
            <a:r>
              <a:rPr lang="en-US" dirty="0"/>
              <a:t>Cluster 3: low-to-medium number of vegetarians/vegans, low number of current vegetarian/vegan restaurants, </a:t>
            </a:r>
            <a:r>
              <a:rPr lang="en-US" sz="2100" b="1" dirty="0">
                <a:solidFill>
                  <a:srgbClr val="99CB38"/>
                </a:solidFill>
              </a:rPr>
              <a:t>high</a:t>
            </a:r>
            <a:r>
              <a:rPr lang="en-US" dirty="0"/>
              <a:t> disposable income.</a:t>
            </a:r>
          </a:p>
          <a:p>
            <a:pPr lvl="1"/>
            <a:r>
              <a:rPr lang="en-US" dirty="0"/>
              <a:t>Amsterdam, Oslo and Bern</a:t>
            </a:r>
          </a:p>
          <a:p>
            <a:r>
              <a:rPr lang="en-US" dirty="0"/>
              <a:t>Cluster 4: medium number of vegetarians/vegans, low number of current vegetarian/vegan restaurants, lowest disposable income.</a:t>
            </a:r>
          </a:p>
          <a:p>
            <a:pPr lvl="1"/>
            <a:r>
              <a:rPr lang="en-US" dirty="0"/>
              <a:t>Warsaw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AF24B-BC80-4CED-983C-EC93C3B2FD9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5" descr="Asparagus in bundles">
            <a:extLst>
              <a:ext uri="{FF2B5EF4-FFF2-40B4-BE49-F238E27FC236}">
                <a16:creationId xmlns:a16="http://schemas.microsoft.com/office/drawing/2014/main" id="{8976124C-CD6C-46B4-8322-A67D6B0FBC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00" r="12500"/>
          <a:stretch/>
        </p:blipFill>
        <p:spPr>
          <a:xfrm>
            <a:off x="767858" y="2806194"/>
            <a:ext cx="3031852" cy="303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228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84FF5-AE72-4923-B3B2-AE062B02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82722-5ED8-408B-82A1-B43113EFB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advise our client to first focus on the city in Cluster 2: </a:t>
            </a:r>
            <a:r>
              <a:rPr lang="en-US" b="1" dirty="0">
                <a:solidFill>
                  <a:srgbClr val="99CB38"/>
                </a:solidFill>
              </a:rPr>
              <a:t>London, United Kingdom</a:t>
            </a:r>
          </a:p>
          <a:p>
            <a:pPr lvl="1"/>
            <a:r>
              <a:rPr lang="en-US" dirty="0"/>
              <a:t>This city has a </a:t>
            </a:r>
            <a:r>
              <a:rPr lang="en-US" sz="2000" b="1" dirty="0">
                <a:solidFill>
                  <a:srgbClr val="99CB38"/>
                </a:solidFill>
              </a:rPr>
              <a:t>very high </a:t>
            </a:r>
            <a:r>
              <a:rPr lang="en-US" dirty="0"/>
              <a:t>number of vegetarians/vegans, </a:t>
            </a:r>
            <a:r>
              <a:rPr lang="en-US" sz="2000" b="1" dirty="0">
                <a:solidFill>
                  <a:srgbClr val="99CB38"/>
                </a:solidFill>
              </a:rPr>
              <a:t>very high </a:t>
            </a:r>
            <a:r>
              <a:rPr lang="en-US" dirty="0"/>
              <a:t>number of current vegetarian/vegan restaurants, and a medium disposable income.</a:t>
            </a:r>
          </a:p>
          <a:p>
            <a:pPr lvl="1"/>
            <a:endParaRPr lang="en-US" dirty="0"/>
          </a:p>
          <a:p>
            <a:r>
              <a:rPr lang="en-US" dirty="0"/>
              <a:t>If this first franchise proves successful among the European public, we advise to move on to the cities in Cluster 1: Vienna, Brussels, Copenhagen, Helsinki, Berlin, Rome, Dublin and Stockholm</a:t>
            </a:r>
          </a:p>
        </p:txBody>
      </p:sp>
      <p:pic>
        <p:nvPicPr>
          <p:cNvPr id="5" name="Content Placeholder 5" descr="Green peas with one open pea with seeds">
            <a:extLst>
              <a:ext uri="{FF2B5EF4-FFF2-40B4-BE49-F238E27FC236}">
                <a16:creationId xmlns:a16="http://schemas.microsoft.com/office/drawing/2014/main" id="{8E9335D0-CD9F-4C8A-8B85-702EAAD31C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54" r="17754"/>
          <a:stretch/>
        </p:blipFill>
        <p:spPr>
          <a:xfrm>
            <a:off x="767858" y="2806194"/>
            <a:ext cx="3031852" cy="303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3152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Override1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2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2455B2D-BAB7-438A-85DA-0266A24CB79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8C6403A-684A-431F-8F36-A24C99E2866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DF95FD5-1F25-4FA5-84C8-2AB1AFB89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{09E4104D-2804-4D36-9B38-830167E12675}tf11964407_win32</Template>
  <TotalTime>39</TotalTime>
  <Words>514</Words>
  <Application>Microsoft Office PowerPoint</Application>
  <PresentationFormat>Widescreen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Franklin Gothic Book</vt:lpstr>
      <vt:lpstr>Franklin Gothic Demi</vt:lpstr>
      <vt:lpstr>Wingdings 2</vt:lpstr>
      <vt:lpstr>DividendVTI</vt:lpstr>
      <vt:lpstr>Vegetarian/vegan Restaurants</vt:lpstr>
      <vt:lpstr>Business problem</vt:lpstr>
      <vt:lpstr>CITIES TO BE INCLUDED IN STUDY</vt:lpstr>
      <vt:lpstr>Features to be included in study</vt:lpstr>
      <vt:lpstr>Machine learning methods used in study</vt:lpstr>
      <vt:lpstr>RESULTS</vt:lpstr>
      <vt:lpstr>CLUSTERED CITIES (SLIDE 1 of 2)</vt:lpstr>
      <vt:lpstr>CLUSTERED CITIES (SLIDE 2 of 2)</vt:lpstr>
      <vt:lpstr>CONCLUSION</vt:lpstr>
      <vt:lpstr>NEXT STOP: LONDON!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Vegetarian/vegan Restaurants</dc:title>
  <dc:creator>Merel Vergaaij (PGR)</dc:creator>
  <cp:lastModifiedBy>Merel Vergaaij (PGR)</cp:lastModifiedBy>
  <cp:revision>5</cp:revision>
  <dcterms:created xsi:type="dcterms:W3CDTF">2021-07-19T10:25:09Z</dcterms:created>
  <dcterms:modified xsi:type="dcterms:W3CDTF">2021-07-19T11:04:27Z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